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handoutMasterIdLst>
    <p:handoutMasterId r:id="rId29"/>
  </p:handoutMasterIdLst>
  <p:sldIdLst>
    <p:sldId id="264" r:id="rId2"/>
    <p:sldId id="276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9" r:id="rId12"/>
    <p:sldId id="290" r:id="rId13"/>
    <p:sldId id="292" r:id="rId14"/>
    <p:sldId id="291" r:id="rId15"/>
    <p:sldId id="300" r:id="rId16"/>
    <p:sldId id="293" r:id="rId17"/>
    <p:sldId id="294" r:id="rId18"/>
    <p:sldId id="295" r:id="rId19"/>
    <p:sldId id="296" r:id="rId20"/>
    <p:sldId id="297" r:id="rId21"/>
    <p:sldId id="301" r:id="rId22"/>
    <p:sldId id="298" r:id="rId23"/>
    <p:sldId id="303" r:id="rId24"/>
    <p:sldId id="304" r:id="rId25"/>
    <p:sldId id="302" r:id="rId26"/>
    <p:sldId id="305" r:id="rId2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80" autoAdjust="0"/>
  </p:normalViewPr>
  <p:slideViewPr>
    <p:cSldViewPr showGuides="1">
      <p:cViewPr>
        <p:scale>
          <a:sx n="80" d="100"/>
          <a:sy n="80" d="100"/>
        </p:scale>
        <p:origin x="58" y="13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5/8/2022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5/8/2022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2383" y="1498601"/>
            <a:ext cx="7008574" cy="32988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40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2383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5/8/2022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04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5/8/2022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0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A30F4-0B4E-4E4B-BC36-C30CD13F4E17}" type="datetimeFigureOut">
              <a:rPr lang="en-US"/>
              <a:t>5/8/2022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589" y="4445000"/>
            <a:ext cx="7008574" cy="1930400"/>
          </a:xfrm>
        </p:spPr>
        <p:txBody>
          <a:bodyPr anchor="t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589" y="3124200"/>
            <a:ext cx="7008574" cy="1296987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634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1706581" indent="0">
              <a:buNone/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5/8/2022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5/8/2022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5/8/2022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67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5/8/2022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873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721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21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5/8/2022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807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5/8/2022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1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4721" y="0"/>
            <a:ext cx="11579384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2DD204D1-F9BD-4643-8480-6EA41EB484F1}" type="datetimeFigureOut">
              <a:rPr lang="en-US" smtClean="0"/>
              <a:pPr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5" r:id="rId8"/>
    <p:sldLayoutId id="2147483676" r:id="rId9"/>
    <p:sldLayoutId id="2147483677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CTAlmlREFRaEN3NoHHitewpqAtWS5cVQ/view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90156" y="130175"/>
            <a:ext cx="7905589" cy="3298825"/>
          </a:xfrm>
        </p:spPr>
        <p:txBody>
          <a:bodyPr/>
          <a:lstStyle/>
          <a:p>
            <a:r>
              <a:rPr lang="en-US" dirty="0"/>
              <a:t>Detecting</a:t>
            </a:r>
            <a:br>
              <a:rPr lang="en-US" dirty="0"/>
            </a:br>
            <a:r>
              <a:rPr lang="en-US" dirty="0"/>
              <a:t>Credit-card </a:t>
            </a:r>
            <a:br>
              <a:rPr lang="en-US" dirty="0"/>
            </a:br>
            <a:r>
              <a:rPr lang="en-US" dirty="0"/>
              <a:t>Fraud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0475" y="5032841"/>
            <a:ext cx="5010481" cy="1584176"/>
          </a:xfrm>
        </p:spPr>
        <p:txBody>
          <a:bodyPr>
            <a:normAutofit/>
          </a:bodyPr>
          <a:lstStyle/>
          <a:p>
            <a:r>
              <a:rPr lang="en-US" sz="2000" dirty="0" err="1"/>
              <a:t>Sparsh</a:t>
            </a:r>
            <a:r>
              <a:rPr lang="en-US" sz="2000" dirty="0"/>
              <a:t> Chandra</a:t>
            </a:r>
          </a:p>
          <a:p>
            <a:r>
              <a:rPr lang="en-US" sz="2000" dirty="0"/>
              <a:t>Dishank Sanklecha</a:t>
            </a:r>
          </a:p>
          <a:p>
            <a:r>
              <a:rPr lang="en-US" sz="2000" dirty="0"/>
              <a:t>Komal Swain</a:t>
            </a:r>
          </a:p>
          <a:p>
            <a:r>
              <a:rPr lang="en-US" sz="2000" dirty="0"/>
              <a:t>Aishwarya </a:t>
            </a:r>
            <a:r>
              <a:rPr lang="en-US" sz="2000" dirty="0" err="1"/>
              <a:t>Tikare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5034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6EF6184-3883-A56E-CCC2-C023212D7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88640"/>
            <a:ext cx="11593288" cy="6624736"/>
          </a:xfrm>
        </p:spPr>
      </p:pic>
    </p:spTree>
    <p:extLst>
      <p:ext uri="{BB962C8B-B14F-4D97-AF65-F5344CB8AC3E}">
        <p14:creationId xmlns:p14="http://schemas.microsoft.com/office/powerpoint/2010/main" val="2255114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6507-BC8B-450E-B511-B6A601648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6140" y="1124744"/>
            <a:ext cx="4464496" cy="924520"/>
          </a:xfrm>
        </p:spPr>
        <p:txBody>
          <a:bodyPr/>
          <a:lstStyle/>
          <a:p>
            <a:r>
              <a:rPr lang="en-IN" dirty="0"/>
              <a:t>Data Modelling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A11FF0-FC73-DA06-D493-16BBE1883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9876" y="2626320"/>
            <a:ext cx="10157354" cy="2951336"/>
          </a:xfrm>
        </p:spPr>
        <p:txBody>
          <a:bodyPr/>
          <a:lstStyle/>
          <a:p>
            <a:r>
              <a:rPr lang="en-US" dirty="0"/>
              <a:t>We will split our dataset into training and test sets with a split ratio of 0.80 after we have standardized our entire dataset</a:t>
            </a:r>
          </a:p>
          <a:p>
            <a:r>
              <a:rPr lang="en-US" dirty="0"/>
              <a:t>This indicates that the train data will account for 80% of our data, while the test data will account for 20%</a:t>
            </a:r>
          </a:p>
          <a:p>
            <a:r>
              <a:rPr lang="en-US" dirty="0"/>
              <a:t>The dimensions will be found using the dim() function </a:t>
            </a:r>
          </a:p>
        </p:txBody>
      </p:sp>
    </p:spTree>
    <p:extLst>
      <p:ext uri="{BB962C8B-B14F-4D97-AF65-F5344CB8AC3E}">
        <p14:creationId xmlns:p14="http://schemas.microsoft.com/office/powerpoint/2010/main" val="192519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6507-BC8B-450E-B511-B6A601648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4092" y="21492"/>
            <a:ext cx="5256585" cy="904528"/>
          </a:xfrm>
        </p:spPr>
        <p:txBody>
          <a:bodyPr/>
          <a:lstStyle/>
          <a:p>
            <a:r>
              <a:rPr lang="en-IN" dirty="0"/>
              <a:t>Data Modelling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C982CDA-9756-0FA5-BA5D-EBDD617192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12" y="980728"/>
            <a:ext cx="11233248" cy="5801072"/>
          </a:xfrm>
        </p:spPr>
      </p:pic>
    </p:spTree>
    <p:extLst>
      <p:ext uri="{BB962C8B-B14F-4D97-AF65-F5344CB8AC3E}">
        <p14:creationId xmlns:p14="http://schemas.microsoft.com/office/powerpoint/2010/main" val="407445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03274-70FA-1393-5252-09352074D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8" y="76200"/>
            <a:ext cx="9052393" cy="1480592"/>
          </a:xfrm>
        </p:spPr>
        <p:txBody>
          <a:bodyPr/>
          <a:lstStyle/>
          <a:p>
            <a:r>
              <a:rPr lang="en-US" b="0" i="0" dirty="0">
                <a:solidFill>
                  <a:schemeClr val="accent5"/>
                </a:solidFill>
                <a:effectLst/>
              </a:rPr>
              <a:t>Fitting Logistic Regression Model</a:t>
            </a:r>
            <a:br>
              <a:rPr lang="en-US" b="0" i="0" dirty="0">
                <a:solidFill>
                  <a:srgbClr val="444444"/>
                </a:solidFill>
                <a:effectLst/>
                <a:latin typeface="Georgia" panose="02040502050405020303" pitchFamily="18" charset="0"/>
              </a:rPr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E544AE-A28D-3809-9384-3C97B33FA91A}"/>
              </a:ext>
            </a:extLst>
          </p:cNvPr>
          <p:cNvSpPr txBox="1"/>
          <p:nvPr/>
        </p:nvSpPr>
        <p:spPr>
          <a:xfrm>
            <a:off x="1117308" y="1723298"/>
            <a:ext cx="987364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will fit our first model in this phase of the credit card fraud detection project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will get started with logistic regression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logistic regression is used to model the probability of a class's outcome, such as pass/fail, positive/negative, and fraud/not fraud in our project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use the following procedure to apply this model to our data</a:t>
            </a:r>
          </a:p>
        </p:txBody>
      </p:sp>
    </p:spTree>
    <p:extLst>
      <p:ext uri="{BB962C8B-B14F-4D97-AF65-F5344CB8AC3E}">
        <p14:creationId xmlns:p14="http://schemas.microsoft.com/office/powerpoint/2010/main" val="1569622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16B18-A5B0-A857-48D6-D7F1E46D3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820" y="116632"/>
            <a:ext cx="8928991" cy="1440159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chemeClr val="accent5"/>
                </a:solidFill>
                <a:effectLst/>
              </a:rPr>
              <a:t>Fitting Logistic Regression Model</a:t>
            </a:r>
            <a:br>
              <a:rPr lang="en-US" b="0" i="0" dirty="0">
                <a:solidFill>
                  <a:srgbClr val="444444"/>
                </a:solidFill>
                <a:effectLst/>
                <a:latin typeface="Georgia" panose="02040502050405020303" pitchFamily="18" charset="0"/>
              </a:rPr>
            </a:br>
            <a:endParaRPr lang="en-US" dirty="0"/>
          </a:p>
        </p:txBody>
      </p: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221F186-36BB-AF5E-703A-92314A58E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68" y="1196752"/>
            <a:ext cx="11593288" cy="5184575"/>
          </a:xfrm>
        </p:spPr>
      </p:pic>
    </p:spTree>
    <p:extLst>
      <p:ext uri="{BB962C8B-B14F-4D97-AF65-F5344CB8AC3E}">
        <p14:creationId xmlns:p14="http://schemas.microsoft.com/office/powerpoint/2010/main" val="144481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03274-70FA-1393-5252-09352074D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8" y="76200"/>
            <a:ext cx="9052393" cy="1480592"/>
          </a:xfrm>
        </p:spPr>
        <p:txBody>
          <a:bodyPr/>
          <a:lstStyle/>
          <a:p>
            <a:pPr algn="ctr"/>
            <a:r>
              <a:rPr lang="en-US" b="0" i="0" dirty="0">
                <a:solidFill>
                  <a:schemeClr val="accent5"/>
                </a:solidFill>
                <a:effectLst/>
              </a:rPr>
              <a:t>Fitting Logistic Regression Model</a:t>
            </a:r>
            <a:br>
              <a:rPr lang="en-US" b="0" i="0" dirty="0">
                <a:solidFill>
                  <a:srgbClr val="444444"/>
                </a:solidFill>
                <a:effectLst/>
                <a:latin typeface="Georgia" panose="02040502050405020303" pitchFamily="18" charset="0"/>
              </a:rPr>
            </a:br>
            <a:endParaRPr lang="en-US" dirty="0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E72E7DF-40F9-33D3-E7F6-254BA8D4B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64" y="1196752"/>
            <a:ext cx="11593288" cy="5585048"/>
          </a:xfrm>
        </p:spPr>
      </p:pic>
    </p:spTree>
    <p:extLst>
      <p:ext uri="{BB962C8B-B14F-4D97-AF65-F5344CB8AC3E}">
        <p14:creationId xmlns:p14="http://schemas.microsoft.com/office/powerpoint/2010/main" val="2600562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5872F-AEE1-FC43-604F-70A4BAE22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860" y="188640"/>
            <a:ext cx="10157354" cy="1368152"/>
          </a:xfrm>
        </p:spPr>
        <p:txBody>
          <a:bodyPr/>
          <a:lstStyle/>
          <a:p>
            <a:pPr algn="ctr"/>
            <a:r>
              <a:rPr lang="en-US" b="0" i="0" dirty="0">
                <a:solidFill>
                  <a:schemeClr val="accent5"/>
                </a:solidFill>
                <a:effectLst/>
              </a:rPr>
              <a:t>Fitting Logistic Regression Model</a:t>
            </a:r>
            <a:br>
              <a:rPr lang="en-US" b="0" i="0" dirty="0">
                <a:solidFill>
                  <a:srgbClr val="444444"/>
                </a:solidFill>
                <a:effectLst/>
                <a:latin typeface="Georgia" panose="02040502050405020303" pitchFamily="18" charset="0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C71379-93C1-17B9-5E99-6619AAD0E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64" y="1399762"/>
            <a:ext cx="11665296" cy="5517232"/>
          </a:xfrm>
        </p:spPr>
      </p:pic>
    </p:spTree>
    <p:extLst>
      <p:ext uri="{BB962C8B-B14F-4D97-AF65-F5344CB8AC3E}">
        <p14:creationId xmlns:p14="http://schemas.microsoft.com/office/powerpoint/2010/main" val="92701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EC321-CFCB-8692-FBDC-45037FBCF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408584"/>
          </a:xfrm>
        </p:spPr>
        <p:txBody>
          <a:bodyPr/>
          <a:lstStyle/>
          <a:p>
            <a:pPr algn="ctr"/>
            <a:r>
              <a:rPr lang="en-US" b="0" i="0" dirty="0">
                <a:solidFill>
                  <a:schemeClr val="accent5"/>
                </a:solidFill>
                <a:effectLst/>
              </a:rPr>
              <a:t>Fitting Logistic Regression Model</a:t>
            </a:r>
            <a:br>
              <a:rPr lang="en-US" b="0" i="0" dirty="0">
                <a:solidFill>
                  <a:srgbClr val="444444"/>
                </a:solidFill>
                <a:effectLst/>
                <a:latin typeface="Georgia" panose="02040502050405020303" pitchFamily="18" charset="0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2053E5-8FC4-3949-D5D3-04ADE5C20C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64" y="1052736"/>
            <a:ext cx="11593288" cy="5729064"/>
          </a:xfrm>
        </p:spPr>
      </p:pic>
    </p:spTree>
    <p:extLst>
      <p:ext uri="{BB962C8B-B14F-4D97-AF65-F5344CB8AC3E}">
        <p14:creationId xmlns:p14="http://schemas.microsoft.com/office/powerpoint/2010/main" val="22483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4A3E5-53CA-0845-8F07-F6D5344AB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820" y="0"/>
            <a:ext cx="10157354" cy="1552600"/>
          </a:xfrm>
        </p:spPr>
        <p:txBody>
          <a:bodyPr/>
          <a:lstStyle/>
          <a:p>
            <a:pPr algn="ctr"/>
            <a:r>
              <a:rPr lang="en-US" b="0" i="0" dirty="0">
                <a:solidFill>
                  <a:schemeClr val="accent5"/>
                </a:solidFill>
                <a:effectLst/>
              </a:rPr>
              <a:t>Fitting Logistic Regression Model</a:t>
            </a:r>
            <a:br>
              <a:rPr lang="en-US" b="0" i="0" dirty="0">
                <a:solidFill>
                  <a:srgbClr val="444444"/>
                </a:solidFill>
                <a:effectLst/>
                <a:latin typeface="Georgia" panose="02040502050405020303" pitchFamily="18" charset="0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06E0A8-784D-F49F-E70A-87AD8F5D2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56" y="1196752"/>
            <a:ext cx="11593288" cy="5444232"/>
          </a:xfrm>
        </p:spPr>
      </p:pic>
    </p:spTree>
    <p:extLst>
      <p:ext uri="{BB962C8B-B14F-4D97-AF65-F5344CB8AC3E}">
        <p14:creationId xmlns:p14="http://schemas.microsoft.com/office/powerpoint/2010/main" val="273094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3A0D5-1996-0056-83F5-75A463EB3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76200"/>
            <a:ext cx="10593727" cy="698500"/>
          </a:xfrm>
        </p:spPr>
        <p:txBody>
          <a:bodyPr/>
          <a:lstStyle/>
          <a:p>
            <a:pPr algn="ctr"/>
            <a:r>
              <a:rPr lang="en-US" dirty="0"/>
              <a:t>Decision tree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6AF2184-4B35-9E54-7375-0E30555519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3" y="774700"/>
            <a:ext cx="7704856" cy="60071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B8C8A3-DD8F-D7D3-9B48-F1470B0C8861}"/>
              </a:ext>
            </a:extLst>
          </p:cNvPr>
          <p:cNvSpPr txBox="1"/>
          <p:nvPr/>
        </p:nvSpPr>
        <p:spPr>
          <a:xfrm>
            <a:off x="8254652" y="774700"/>
            <a:ext cx="360040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 will implement a decision tree algorithm in this part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 To plot the outcomes of a decision, use Decision Trees, these outcomes are essentially a result that allows us to determine which class the object belongs too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 Our decision tree model will now be implemented and plotted using the rpart.plot() function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 The recursive splitting will be used to plot the decision tree particularly.</a:t>
            </a:r>
          </a:p>
        </p:txBody>
      </p:sp>
    </p:spTree>
    <p:extLst>
      <p:ext uri="{BB962C8B-B14F-4D97-AF65-F5344CB8AC3E}">
        <p14:creationId xmlns:p14="http://schemas.microsoft.com/office/powerpoint/2010/main" val="1246262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main aim of the project is to detect the fraudulent transaction in credit card</a:t>
            </a:r>
          </a:p>
          <a:p>
            <a:r>
              <a:rPr lang="en-US" dirty="0"/>
              <a:t>It includes modeling past transaction that turned out to be fraud</a:t>
            </a:r>
          </a:p>
          <a:p>
            <a:r>
              <a:rPr lang="en-US" dirty="0"/>
              <a:t>The new model is used to detect, if the new transaction is fraud or not</a:t>
            </a:r>
          </a:p>
          <a:p>
            <a:r>
              <a:rPr lang="en-US" dirty="0"/>
              <a:t>It will minimize the fraud transaction while 100% detecting the fraudulent transaction</a:t>
            </a:r>
          </a:p>
        </p:txBody>
      </p:sp>
    </p:spTree>
    <p:extLst>
      <p:ext uri="{BB962C8B-B14F-4D97-AF65-F5344CB8AC3E}">
        <p14:creationId xmlns:p14="http://schemas.microsoft.com/office/powerpoint/2010/main" val="711182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8C0A1-5BED-59E2-1F9B-AD79EB0C4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884" y="331552"/>
            <a:ext cx="10157354" cy="708496"/>
          </a:xfrm>
        </p:spPr>
        <p:txBody>
          <a:bodyPr/>
          <a:lstStyle/>
          <a:p>
            <a:pPr algn="ctr"/>
            <a:r>
              <a:rPr lang="en-US" dirty="0"/>
              <a:t>Artificial Neural Network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828FDC-4EF7-6BD9-134F-64020A20B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Artificial Neural Networks (ANNs) are a form of machine learning algorithm inspired by the human nervous system</a:t>
            </a:r>
          </a:p>
          <a:p>
            <a:r>
              <a:rPr lang="en-US" dirty="0"/>
              <a:t> The ANN models are capable of learning patterns from past data and performing classification on the input data</a:t>
            </a:r>
          </a:p>
          <a:p>
            <a:r>
              <a:rPr lang="en-US" dirty="0"/>
              <a:t>We import the neural net package, which will allow us to create our artificial neural networks </a:t>
            </a:r>
          </a:p>
          <a:p>
            <a:r>
              <a:rPr lang="en-US" dirty="0"/>
              <a:t>Then, using the plot() function, we plotted it.</a:t>
            </a:r>
          </a:p>
          <a:p>
            <a:r>
              <a:rPr lang="en-US" dirty="0"/>
              <a:t> In the case of Artificial Neural Networks, there is now a value range between 1 and 0</a:t>
            </a:r>
          </a:p>
          <a:p>
            <a:r>
              <a:rPr lang="en-US" dirty="0"/>
              <a:t> We set a threshold of 0.5, which means that values greater than 0.5 correspond to 1 and the remainder to 0</a:t>
            </a:r>
          </a:p>
        </p:txBody>
      </p:sp>
    </p:spTree>
    <p:extLst>
      <p:ext uri="{BB962C8B-B14F-4D97-AF65-F5344CB8AC3E}">
        <p14:creationId xmlns:p14="http://schemas.microsoft.com/office/powerpoint/2010/main" val="1939841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8C0A1-5BED-59E2-1F9B-AD79EB0C4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884" y="331552"/>
            <a:ext cx="10157354" cy="708496"/>
          </a:xfrm>
        </p:spPr>
        <p:txBody>
          <a:bodyPr/>
          <a:lstStyle/>
          <a:p>
            <a:pPr algn="ctr"/>
            <a:r>
              <a:rPr lang="en-US" dirty="0"/>
              <a:t>Artificial Neural Network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978F40DF-D390-D8EB-D3F3-15F0251C59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040048"/>
            <a:ext cx="11521280" cy="5817952"/>
          </a:xfrm>
        </p:spPr>
      </p:pic>
    </p:spTree>
    <p:extLst>
      <p:ext uri="{BB962C8B-B14F-4D97-AF65-F5344CB8AC3E}">
        <p14:creationId xmlns:p14="http://schemas.microsoft.com/office/powerpoint/2010/main" val="371104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4F858-8F66-3D2F-47EF-A71A0E224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-171400"/>
            <a:ext cx="6633288" cy="93610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Gradient Boosting(GBM)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BC39D3-0D9A-D824-A6ED-14F2D7117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Gradient Boosting is a well-known machine learning approach for classification and regression problems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Several underlying ensemble models, such as weak decision trees, make up this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 These decision trees are combined to produce a powerful gradient boosting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 In our model, we use the gradient descent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38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96E1-B3E1-C9A8-8D4F-008FFDD83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976536"/>
          </a:xfrm>
        </p:spPr>
        <p:txBody>
          <a:bodyPr/>
          <a:lstStyle/>
          <a:p>
            <a:r>
              <a:rPr lang="en-US" dirty="0"/>
              <a:t>Gradient Boosting(GBM)</a:t>
            </a:r>
          </a:p>
        </p:txBody>
      </p:sp>
      <p:pic>
        <p:nvPicPr>
          <p:cNvPr id="4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489157E-91EF-3AEA-C415-558FFCA08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04" y="1124744"/>
            <a:ext cx="10945216" cy="5797910"/>
          </a:xfrm>
        </p:spPr>
      </p:pic>
    </p:spTree>
    <p:extLst>
      <p:ext uri="{BB962C8B-B14F-4D97-AF65-F5344CB8AC3E}">
        <p14:creationId xmlns:p14="http://schemas.microsoft.com/office/powerpoint/2010/main" val="63448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FAB270BB-AE46-593B-3369-060BBAF579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463" y="1701800"/>
            <a:ext cx="3101975" cy="1989138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CBB62AAE-5E7E-1F0D-B331-6AFE49ACCC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00" y="1701800"/>
            <a:ext cx="3101975" cy="1989138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423C3849-C0B0-33FF-CA74-6CF05CFF9B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463" y="3744913"/>
            <a:ext cx="2427288" cy="2427288"/>
          </a:xfrm>
          <a:prstGeom prst="rect">
            <a:avLst/>
          </a:prstGeom>
        </p:spPr>
      </p:pic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F8F5732-4411-F44D-708A-3B3923CCE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8313" y="3744913"/>
            <a:ext cx="3778250" cy="242728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67B366-7466-27CD-F90D-671BB5A4B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</p:spPr>
        <p:txBody>
          <a:bodyPr anchor="b">
            <a:normAutofit/>
          </a:bodyPr>
          <a:lstStyle/>
          <a:p>
            <a:r>
              <a:rPr lang="en-US" dirty="0"/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667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4F858-8F66-3D2F-47EF-A71A0E224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7988" y="332656"/>
            <a:ext cx="6633288" cy="936104"/>
          </a:xfrm>
        </p:spPr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79E077-B823-65ED-7DAA-55CE9F3F6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701800"/>
            <a:ext cx="10737743" cy="4470400"/>
          </a:xfrm>
        </p:spPr>
        <p:txBody>
          <a:bodyPr/>
          <a:lstStyle/>
          <a:p>
            <a:r>
              <a:rPr lang="en-US" dirty="0"/>
              <a:t>We learned how to use machine learning to construct our credit card fraud detection model as part of our project</a:t>
            </a:r>
          </a:p>
          <a:p>
            <a:r>
              <a:rPr lang="en-US" dirty="0"/>
              <a:t> We implemented this model using several machine learning algorithms and plotted the model's performance curves</a:t>
            </a:r>
          </a:p>
          <a:p>
            <a:r>
              <a:rPr lang="en-US" dirty="0"/>
              <a:t> We learned how to analyze and interpret data in order to distinguish fraudulent transactions from other sorts of information</a:t>
            </a:r>
          </a:p>
        </p:txBody>
      </p:sp>
    </p:spTree>
    <p:extLst>
      <p:ext uri="{BB962C8B-B14F-4D97-AF65-F5344CB8AC3E}">
        <p14:creationId xmlns:p14="http://schemas.microsoft.com/office/powerpoint/2010/main" val="221122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D0885-36FC-359E-CF61-81268D3A8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8028" y="836712"/>
            <a:ext cx="8060571" cy="2880320"/>
          </a:xfrm>
        </p:spPr>
        <p:txBody>
          <a:bodyPr>
            <a:normAutofit/>
          </a:bodyPr>
          <a:lstStyle/>
          <a:p>
            <a:r>
              <a:rPr lang="en-US" sz="6000" i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8476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FEE-BDE1-438F-BCA7-EDAB064B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Sample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59909-309F-47F2-9E5F-828794EF3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https://drive.google.com/file/d/1CTAlmlREFRaEN3NoHHitewpqAtWS5cVQ/view</a:t>
            </a:r>
            <a:endParaRPr lang="en-IN" dirty="0"/>
          </a:p>
          <a:p>
            <a:r>
              <a:rPr lang="en-IN" dirty="0"/>
              <a:t>Data set consist of mix data with total 284,807 observations</a:t>
            </a:r>
          </a:p>
          <a:p>
            <a:r>
              <a:rPr lang="en-IN" dirty="0"/>
              <a:t>28 numerical value, namely V1 to V28</a:t>
            </a:r>
          </a:p>
          <a:p>
            <a:r>
              <a:rPr lang="en-IN" dirty="0"/>
              <a:t>There is no missing value in dataset</a:t>
            </a:r>
          </a:p>
          <a:p>
            <a:r>
              <a:rPr lang="en-IN" dirty="0"/>
              <a:t>We will be importing the dataset, and performing exploration, data manipulation followed by data modelling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8937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913F7-6EBC-4C52-82D9-E86244AC1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692696"/>
            <a:ext cx="10157354" cy="996528"/>
          </a:xfrm>
        </p:spPr>
        <p:txBody>
          <a:bodyPr>
            <a:normAutofit/>
          </a:bodyPr>
          <a:lstStyle/>
          <a:p>
            <a:r>
              <a:rPr lang="en-IN" sz="6000" dirty="0"/>
              <a:t>Algorithm/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15E0D-6587-4E37-914A-A8C664A93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4715" y="2311227"/>
            <a:ext cx="10157354" cy="4470400"/>
          </a:xfrm>
        </p:spPr>
        <p:txBody>
          <a:bodyPr/>
          <a:lstStyle/>
          <a:p>
            <a:r>
              <a:rPr lang="en-IN" dirty="0"/>
              <a:t>There are various algorithm that will come into place, namely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Decision tree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Logistic regression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Artificial Neural Network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Gradient boosting classifier</a:t>
            </a:r>
          </a:p>
        </p:txBody>
      </p:sp>
    </p:spTree>
    <p:extLst>
      <p:ext uri="{BB962C8B-B14F-4D97-AF65-F5344CB8AC3E}">
        <p14:creationId xmlns:p14="http://schemas.microsoft.com/office/powerpoint/2010/main" val="173067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85743-DB25-4714-927A-23EEA0A78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6100" y="620688"/>
            <a:ext cx="4761079" cy="1397000"/>
          </a:xfrm>
        </p:spPr>
        <p:txBody>
          <a:bodyPr>
            <a:normAutofit/>
          </a:bodyPr>
          <a:lstStyle/>
          <a:p>
            <a:r>
              <a:rPr lang="en-IN" sz="6000" dirty="0"/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1404F-F798-4140-8485-102281F1C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To execute the specified task, we will be using R programming language</a:t>
            </a:r>
          </a:p>
        </p:txBody>
      </p:sp>
    </p:spTree>
    <p:extLst>
      <p:ext uri="{BB962C8B-B14F-4D97-AF65-F5344CB8AC3E}">
        <p14:creationId xmlns:p14="http://schemas.microsoft.com/office/powerpoint/2010/main" val="3139457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82C19-6381-50BF-E6E2-E059F0A5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</p:spPr>
        <p:txBody>
          <a:bodyPr anchor="b">
            <a:normAutofit/>
          </a:bodyPr>
          <a:lstStyle/>
          <a:p>
            <a:r>
              <a:rPr lang="en-US" sz="3700" dirty="0"/>
              <a:t>Importing dataset that contain the transactions made by credit card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AF6EA4-B4AC-1782-25CB-D168C65B9B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772" y="3200592"/>
            <a:ext cx="11521281" cy="2676680"/>
          </a:xfr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51E8EA-935F-178C-4BBF-FEDF940A73B2}"/>
              </a:ext>
            </a:extLst>
          </p:cNvPr>
          <p:cNvSpPr txBox="1"/>
          <p:nvPr/>
        </p:nvSpPr>
        <p:spPr>
          <a:xfrm>
            <a:off x="1117309" y="1936496"/>
            <a:ext cx="98736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can see that the data set has 284807 observations of 31 variables </a:t>
            </a:r>
          </a:p>
        </p:txBody>
      </p:sp>
    </p:spTree>
    <p:extLst>
      <p:ext uri="{BB962C8B-B14F-4D97-AF65-F5344CB8AC3E}">
        <p14:creationId xmlns:p14="http://schemas.microsoft.com/office/powerpoint/2010/main" val="312137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3074D-4258-F061-ED00-EA10D07E4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</p:spPr>
        <p:txBody>
          <a:bodyPr anchor="b">
            <a:normAutofit/>
          </a:bodyPr>
          <a:lstStyle/>
          <a:p>
            <a:r>
              <a:rPr lang="en-US" dirty="0"/>
              <a:t>Data Exploration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C46FC2-1E4E-FF25-8FE3-ECED78A6E0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93812" y="1988840"/>
            <a:ext cx="5400601" cy="4392487"/>
          </a:xfrm>
          <a:noFill/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CD6EFD37-D200-FE76-8905-6A102743A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are looking at the data in the credit card data frame in this section of the fraud detection-machine learning project.</a:t>
            </a:r>
          </a:p>
          <a:p>
            <a:r>
              <a:rPr lang="en-US" dirty="0"/>
              <a:t> The credit card data will be displayed using the head() and tail() functions.</a:t>
            </a:r>
          </a:p>
          <a:p>
            <a:r>
              <a:rPr lang="en-US" dirty="0"/>
              <a:t> After that, we will look at the other elements of this data frame </a:t>
            </a:r>
          </a:p>
          <a:p>
            <a:r>
              <a:rPr lang="en-US" dirty="0"/>
              <a:t>Here is the code for data exploration..</a:t>
            </a:r>
          </a:p>
        </p:txBody>
      </p:sp>
    </p:spTree>
    <p:extLst>
      <p:ext uri="{BB962C8B-B14F-4D97-AF65-F5344CB8AC3E}">
        <p14:creationId xmlns:p14="http://schemas.microsoft.com/office/powerpoint/2010/main" val="46775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3A421041-3583-6A07-CE33-9A164340CB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64" y="116632"/>
            <a:ext cx="11593288" cy="6624736"/>
          </a:xfrm>
        </p:spPr>
      </p:pic>
    </p:spTree>
    <p:extLst>
      <p:ext uri="{BB962C8B-B14F-4D97-AF65-F5344CB8AC3E}">
        <p14:creationId xmlns:p14="http://schemas.microsoft.com/office/powerpoint/2010/main" val="3131312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E10C5-D1D7-C929-2BC7-DAE8287B9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</p:spPr>
        <p:txBody>
          <a:bodyPr anchor="b">
            <a:normAutofit/>
          </a:bodyPr>
          <a:lstStyle/>
          <a:p>
            <a:r>
              <a:rPr lang="en-US" dirty="0"/>
              <a:t>Data Manipulation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D8F9FA-3634-B8DC-68CC-55C4F0AFE88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17309" y="2069788"/>
            <a:ext cx="4977104" cy="3807484"/>
          </a:xfrm>
          <a:noFill/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B1C9A86-3221-45E3-AA03-806DB97F6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 We use the scale() function to scale our data in this phase of the R data science project. This will be applied to the credit card data amount's amount component</a:t>
            </a:r>
          </a:p>
          <a:p>
            <a:r>
              <a:rPr lang="en-US" dirty="0"/>
              <a:t>Feature standardization is another term for scaling. The data is organized according to a given range with the help of scaling</a:t>
            </a:r>
          </a:p>
          <a:p>
            <a:r>
              <a:rPr lang="en-US" dirty="0"/>
              <a:t> As a result, our dataset contains no extreme values that could cause our model to malfunction</a:t>
            </a:r>
          </a:p>
          <a:p>
            <a:r>
              <a:rPr lang="en-US" dirty="0"/>
              <a:t>This is the code for data manipulation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01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oks 16x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787940.potx" id="{9A4E33EC-D715-440E-9062-8AFA4CC9E341}" vid="{0DFBCB81-4ACA-49F1-BA1C-2B43B27F1FC4}"/>
    </a:ext>
  </a:extLst>
</a:theme>
</file>

<file path=ppt/theme/theme2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 bookstack presentation (widescreen)</Template>
  <TotalTime>387</TotalTime>
  <Words>806</Words>
  <Application>Microsoft Office PowerPoint</Application>
  <PresentationFormat>Custom</PresentationFormat>
  <Paragraphs>82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Century Gothic</vt:lpstr>
      <vt:lpstr>Georgia</vt:lpstr>
      <vt:lpstr>Books 16x9</vt:lpstr>
      <vt:lpstr>Detecting Credit-card  Fraud </vt:lpstr>
      <vt:lpstr>Problem Statement</vt:lpstr>
      <vt:lpstr>Sample Data set</vt:lpstr>
      <vt:lpstr>Algorithm/ Methodology</vt:lpstr>
      <vt:lpstr>Software</vt:lpstr>
      <vt:lpstr>Importing dataset that contain the transactions made by credit card</vt:lpstr>
      <vt:lpstr>Data Exploration </vt:lpstr>
      <vt:lpstr>PowerPoint Presentation</vt:lpstr>
      <vt:lpstr>Data Manipulation</vt:lpstr>
      <vt:lpstr>PowerPoint Presentation</vt:lpstr>
      <vt:lpstr>Data Modelling</vt:lpstr>
      <vt:lpstr>Data Modelling</vt:lpstr>
      <vt:lpstr>Fitting Logistic Regression Model </vt:lpstr>
      <vt:lpstr>Fitting Logistic Regression Model </vt:lpstr>
      <vt:lpstr>Fitting Logistic Regression Model </vt:lpstr>
      <vt:lpstr>Fitting Logistic Regression Model </vt:lpstr>
      <vt:lpstr>Fitting Logistic Regression Model </vt:lpstr>
      <vt:lpstr>Fitting Logistic Regression Model </vt:lpstr>
      <vt:lpstr>Decision tree</vt:lpstr>
      <vt:lpstr>Artificial Neural Network</vt:lpstr>
      <vt:lpstr>Artificial Neural Network</vt:lpstr>
      <vt:lpstr>Gradient Boosting(GBM)</vt:lpstr>
      <vt:lpstr>Gradient Boosting(GBM)</vt:lpstr>
      <vt:lpstr>Data Visualization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Discover Credit-card Fraud</dc:title>
  <dc:creator>Komal Swain</dc:creator>
  <cp:lastModifiedBy>Aishwarya Tikare</cp:lastModifiedBy>
  <cp:revision>4</cp:revision>
  <dcterms:created xsi:type="dcterms:W3CDTF">2022-04-23T02:07:00Z</dcterms:created>
  <dcterms:modified xsi:type="dcterms:W3CDTF">2022-05-09T01:56:16Z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